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3200400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200400"/>
            <a:ext cx="12188952" cy="73152"/>
          </a:xfrm>
          <a:prstGeom prst="rect">
            <a:avLst/>
          </a:prstGeom>
          <a:solidFill>
            <a:srgbClr val="9FA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112471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</a:rPr>
              <a:t>[Titre de la séquence pédagogique]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371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E8EAF6"/>
                </a:solidFill>
              </a:rPr>
              <a:t>[Activité de travaux pratiques]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103120"/>
            <a:ext cx="11247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E8EAF6"/>
                </a:solidFill>
              </a:rPr>
              <a:t>[Formation · Niveau · Établissement]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8404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Candidat : Xavier Louis — Agrégation externe SII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0" y="3474720"/>
            <a:ext cx="3200400" cy="2834640"/>
          </a:xfrm>
          <a:prstGeom prst="rect">
            <a:avLst/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0" y="4114800"/>
            <a:ext cx="3200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1">
                <a:solidFill>
                  <a:srgbClr val="9FA8DA"/>
                </a:solidFill>
              </a:rPr>
              <a:t>[ Logo établissement
ou image système ]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9FA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82880" y="65836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FFFFFF"/>
                </a:solidFill>
              </a:rPr>
              <a:t>Agrégation externe SII — Xavier Louis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0" y="658368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FFFFFF"/>
                </a:solidFill>
              </a:rPr>
              <a:t>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91440"/>
            <a:ext cx="11612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Positionnement dans la formation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8961120" y="1280160"/>
            <a:ext cx="3017520" cy="2560320"/>
          </a:xfrm>
          <a:prstGeom prst="rect">
            <a:avLst/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61120" y="210312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1">
                <a:solidFill>
                  <a:srgbClr val="9FA8DA"/>
                </a:solidFill>
              </a:rPr>
              <a:t>[ Image / schéma
complémentaire 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325880"/>
            <a:ext cx="813815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Formation : [ex. BTS Électrotechnique / CPGE TSI / STI2D]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19072"/>
            <a:ext cx="813815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Référentiel : compétence(s) ciblée(s)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12264"/>
            <a:ext cx="79552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[C1 / C2 / … — intitulé exact du référentiel]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505456"/>
            <a:ext cx="813815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Place dans l'année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98648"/>
            <a:ext cx="79552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Séquence n° X sur Y — Période : [trimestre / semestre]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291840"/>
            <a:ext cx="813815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Prérequis des élèves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685032"/>
            <a:ext cx="79552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[Notions déjà acquises en lien avec le TP]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9FA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880" y="65836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FFFFFF"/>
                </a:solidFill>
              </a:rPr>
              <a:t>Agrégation externe SII — Xavier Louis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0" y="658368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FFFFFF"/>
                </a:solidFill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91440"/>
            <a:ext cx="11612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Présentation de la séquence pédagogique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74320" y="1371600"/>
          <a:ext cx="1161288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2576"/>
                <a:gridCol w="2322576"/>
                <a:gridCol w="2322576"/>
                <a:gridCol w="2322576"/>
                <a:gridCol w="2322576"/>
              </a:tblGrid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</a:rPr>
                        <a:t>Séance</a:t>
                      </a:r>
                    </a:p>
                  </a:txBody>
                  <a:tcPr>
                    <a:solidFill>
                      <a:srgbClr val="3F51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</a:rPr>
                        <a:t>Type</a:t>
                      </a:r>
                    </a:p>
                  </a:txBody>
                  <a:tcPr>
                    <a:solidFill>
                      <a:srgbClr val="3F51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</a:rPr>
                        <a:t>Durée</a:t>
                      </a:r>
                    </a:p>
                  </a:txBody>
                  <a:tcPr>
                    <a:solidFill>
                      <a:srgbClr val="3F51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</a:rPr>
                        <a:t>Objectif principal</a:t>
                      </a:r>
                    </a:p>
                  </a:txBody>
                  <a:tcPr>
                    <a:solidFill>
                      <a:srgbClr val="3F51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</a:rPr>
                        <a:t>Support</a:t>
                      </a:r>
                    </a:p>
                  </a:txBody>
                  <a:tcPr>
                    <a:solidFill>
                      <a:srgbClr val="3F51B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Cours / Découverte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2h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[Objectif]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[Système]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TD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2h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[Objectif]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[Doc ressource]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3 ← ici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TP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4h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[Objectif du TP imposé]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[Maquette / simulateur]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Évaluation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1h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[Compétences évaluées]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[Sujet]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9FA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82880" y="65836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FFFFFF"/>
                </a:solidFill>
              </a:rPr>
              <a:t>Agrégation externe SII — Xavier Louis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0" y="658368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FFFFFF"/>
                </a:solidFill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91440"/>
            <a:ext cx="11612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Analyse du TP — Séance ciblée</a:t>
            </a:r>
          </a:p>
        </p:txBody>
      </p:sp>
      <p:sp>
        <p:nvSpPr>
          <p:cNvPr id="4" name="Rectangle 3"/>
          <p:cNvSpPr/>
          <p:nvPr/>
        </p:nvSpPr>
        <p:spPr>
          <a:xfrm>
            <a:off x="6035040" y="1280160"/>
            <a:ext cx="45720" cy="5212080"/>
          </a:xfrm>
          <a:prstGeom prst="rect">
            <a:avLst/>
          </a:prstGeom>
          <a:solidFill>
            <a:srgbClr val="9FA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74320" y="1325880"/>
            <a:ext cx="55778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Objectifs pédagogiques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719072"/>
            <a:ext cx="52120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[Savoir-faire visé]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12264"/>
            <a:ext cx="52120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[Savoir associé mobilisé]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688336"/>
            <a:ext cx="55778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Prérequis spécifiques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1528"/>
            <a:ext cx="52120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[Ce que l'élève doit savoir avant]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0" y="1325880"/>
            <a:ext cx="56692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Compétences évaluées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0" y="1719072"/>
            <a:ext cx="5303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[Compétence 1]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2112264"/>
            <a:ext cx="5303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[Compétence 2]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0" y="2688336"/>
            <a:ext cx="56692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Matériel / Logiciels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3081528"/>
            <a:ext cx="5303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[Maquette, capteurs, logiciel…]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9FA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82880" y="65836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FFFFFF"/>
                </a:solidFill>
              </a:rPr>
              <a:t>Agrégation externe SII — Xavier Louis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0" y="658368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FFFFFF"/>
                </a:solidFill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91440"/>
            <a:ext cx="11612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Déroulement du TP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74320" y="1371600"/>
          <a:ext cx="1161288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2576"/>
                <a:gridCol w="2322576"/>
                <a:gridCol w="2322576"/>
                <a:gridCol w="2322576"/>
                <a:gridCol w="2322576"/>
              </a:tblGrid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</a:rPr>
                        <a:t>Phase</a:t>
                      </a:r>
                    </a:p>
                  </a:txBody>
                  <a:tcPr>
                    <a:solidFill>
                      <a:srgbClr val="3F51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</a:rPr>
                        <a:t>Activité</a:t>
                      </a:r>
                    </a:p>
                  </a:txBody>
                  <a:tcPr>
                    <a:solidFill>
                      <a:srgbClr val="3F51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</a:rPr>
                        <a:t>Durée</a:t>
                      </a:r>
                    </a:p>
                  </a:txBody>
                  <a:tcPr>
                    <a:solidFill>
                      <a:srgbClr val="3F51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</a:rPr>
                        <a:t>Rôle du prof</a:t>
                      </a:r>
                    </a:p>
                  </a:txBody>
                  <a:tcPr>
                    <a:solidFill>
                      <a:srgbClr val="3F51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</a:rPr>
                        <a:t>Rôle de l'élève</a:t>
                      </a:r>
                    </a:p>
                  </a:txBody>
                  <a:tcPr>
                    <a:solidFill>
                      <a:srgbClr val="3F51B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Mise en situation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[Problématique / contexte industriel]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15 min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Anime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Observe / questionne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Activité 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[Mesure / manipulation]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45 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Guide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Expérimente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Activité 2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[Analyse / modélisation]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45 min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Circule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Analyse</a:t>
                      </a:r>
                    </a:p>
                  </a:txBody>
                  <a:tcPr>
                    <a:solidFill>
                      <a:srgbClr val="E8EA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Institutionnalisation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[Synthèse collective]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15 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Synthétise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212121"/>
                          </a:solidFill>
                        </a:rPr>
                        <a:t>Rédige le compte-rendu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9FA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82880" y="65836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FFFFFF"/>
                </a:solidFill>
              </a:rPr>
              <a:t>Agrégation externe SII — Xavier Louis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0" y="658368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FFFFFF"/>
                </a:solidFill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91440"/>
            <a:ext cx="11612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Différenciation et remédiation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035040" y="1280160"/>
            <a:ext cx="45720" cy="5212080"/>
          </a:xfrm>
          <a:prstGeom prst="rect">
            <a:avLst/>
          </a:prstGeom>
          <a:solidFill>
            <a:srgbClr val="9FA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74320" y="1325880"/>
            <a:ext cx="55778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Différenciation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719072"/>
            <a:ext cx="52120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Aide à la tâche (fiches outils)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12264"/>
            <a:ext cx="52120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Étayage progressif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05456"/>
            <a:ext cx="52120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Activités d'approfondissement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98648"/>
            <a:ext cx="52120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    pour élèves avancés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0" y="1325880"/>
            <a:ext cx="56692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Remédiation prévue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0" y="1719072"/>
            <a:ext cx="5303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Identification des erreurs types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2112264"/>
            <a:ext cx="5303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Séance de remédiation ciblée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0" y="2505456"/>
            <a:ext cx="5303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Ressources numériques complémentaires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2898648"/>
            <a:ext cx="5303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    (simulations, tutoriels vidéo)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9FA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82880" y="65836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FFFFFF"/>
                </a:solidFill>
              </a:rPr>
              <a:t>Agrégation externe SII — Xavier Louis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0" y="658368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FFFFFF"/>
                </a:solidFill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91440"/>
            <a:ext cx="11612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Évaluation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8961120" y="1280160"/>
            <a:ext cx="3017520" cy="2560320"/>
          </a:xfrm>
          <a:prstGeom prst="rect">
            <a:avLst/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61120" y="210312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1">
                <a:solidFill>
                  <a:srgbClr val="9FA8DA"/>
                </a:solidFill>
              </a:rPr>
              <a:t>[ Image / schéma
complémentaire 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325880"/>
            <a:ext cx="813815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Type d'évaluation : [formative / sommative / certificative]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19072"/>
            <a:ext cx="813815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Modalités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12264"/>
            <a:ext cx="79552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[Compte-rendu de TP / QCM / Oral / …]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505456"/>
            <a:ext cx="813815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Critères d'évaluation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98648"/>
            <a:ext cx="79552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[Critère 1 — indicateur de réussite]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91840"/>
            <a:ext cx="79552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[Critère 2 — indicateur de réussite]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685032"/>
            <a:ext cx="79552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[Critère 3 — indicateur de réussite]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078224"/>
            <a:ext cx="813815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Grille de notation : [voir document joint / à construire]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9FA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82880" y="65836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FFFFFF"/>
                </a:solidFill>
              </a:rPr>
              <a:t>Agrégation externe SII — Xavier Louis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0" y="658368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FFFFFF"/>
                </a:solidFill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91440"/>
            <a:ext cx="11612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Bilan et perspectives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8961120" y="1280160"/>
            <a:ext cx="3017520" cy="2560320"/>
          </a:xfrm>
          <a:prstGeom prst="rect">
            <a:avLst/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61120" y="210312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1">
                <a:solidFill>
                  <a:srgbClr val="9FA8DA"/>
                </a:solidFill>
              </a:rPr>
              <a:t>[ Image / schéma
complémentaire 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325880"/>
            <a:ext cx="813815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Apports de la séquence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19072"/>
            <a:ext cx="79552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[Ce que l'élève aura acquis à l'issue]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112264"/>
            <a:ext cx="813815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Ouvertures disciplinaires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505456"/>
            <a:ext cx="79552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[Lien avec d'autres domaines SII]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898648"/>
            <a:ext cx="813815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Prolongements possibles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91840"/>
            <a:ext cx="79552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57575"/>
                </a:solidFill>
              </a:rPr>
              <a:t>→  [Projet / mini-projet / TIPE / stage]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685032"/>
            <a:ext cx="813815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12121"/>
                </a:solidFill>
              </a:rPr>
              <a:t>Questions 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9FA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880" y="65836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FFFFFF"/>
                </a:solidFill>
              </a:rPr>
              <a:t>Agrégation externe SII — Xavier Louis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0" y="658368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FFFFFF"/>
                </a:solidFill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